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39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284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28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73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1602736" y="1378609"/>
            <a:ext cx="324055" cy="3365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10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5.ti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hyperlink" Target="https://fukuno.jig.jp/4016" TargetMode="Externa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16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18.tif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1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Relationship Id="rId3" Type="http://schemas.openxmlformats.org/officeDocument/2006/relationships/image" Target="../media/image3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Relationship Id="rId3" Type="http://schemas.openxmlformats.org/officeDocument/2006/relationships/image" Target="../media/image3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4.tif"/><Relationship Id="rId5" Type="http://schemas.openxmlformats.org/officeDocument/2006/relationships/image" Target="../media/image2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tif"/><Relationship Id="rId6" Type="http://schemas.openxmlformats.org/officeDocument/2006/relationships/image" Target="../media/image2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28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5.tif"/><Relationship Id="rId4" Type="http://schemas.openxmlformats.org/officeDocument/2006/relationships/image" Target="../media/image8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tif"/><Relationship Id="rId6" Type="http://schemas.openxmlformats.org/officeDocument/2006/relationships/image" Target="../media/image3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4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tif"/><Relationship Id="rId6" Type="http://schemas.openxmlformats.org/officeDocument/2006/relationships/image" Target="../media/image3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12.png"/><Relationship Id="rId4" Type="http://schemas.openxmlformats.org/officeDocument/2006/relationships/image" Target="../media/image8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7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39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13.tif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hyperlink" Target="http://ichigojam.net/IchigoJam.html" TargetMode="Externa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ロボットプログラミング入門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ロボットプログラミング入門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IchigoJam＆カムロボ</a:t>
            </a:r>
          </a:p>
        </p:txBody>
      </p:sp>
      <p:pic>
        <p:nvPicPr>
          <p:cNvPr id="25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5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  <p:pic>
        <p:nvPicPr>
          <p:cNvPr id="260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8628" r="0" b="31230"/>
          <a:stretch>
            <a:fillRect/>
          </a:stretch>
        </p:blipFill>
        <p:spPr>
          <a:xfrm>
            <a:off x="-367462" y="4761315"/>
            <a:ext cx="7031970" cy="3954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26" y="181234"/>
            <a:ext cx="9769096" cy="6365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7545" y="4014776"/>
            <a:ext cx="4838497" cy="5610332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「越前がにロボコン」…"/>
          <p:cNvSpPr txBox="1"/>
          <p:nvPr/>
        </p:nvSpPr>
        <p:spPr>
          <a:xfrm>
            <a:off x="654049" y="7283450"/>
            <a:ext cx="70231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「越前がにロボコン」</a:t>
            </a:r>
          </a:p>
          <a:p>
            <a:pPr>
              <a:defRPr sz="5000"/>
            </a:pPr>
            <a:r>
              <a:t>チャレンジしてみる！？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665" y="1470884"/>
            <a:ext cx="5589437" cy="4281602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ロボットプログラミング with IchigoJam &amp; カムロボ"/>
          <p:cNvSpPr txBox="1"/>
          <p:nvPr/>
        </p:nvSpPr>
        <p:spPr>
          <a:xfrm>
            <a:off x="307920" y="397660"/>
            <a:ext cx="62148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ロボットプログラミング with IchigoJam &amp; カムロボ</a:t>
            </a:r>
          </a:p>
        </p:txBody>
      </p:sp>
      <p:sp>
        <p:nvSpPr>
          <p:cNvPr id="1142" name="10 OUT33:WAIT120:OUT0…"/>
          <p:cNvSpPr txBox="1"/>
          <p:nvPr/>
        </p:nvSpPr>
        <p:spPr>
          <a:xfrm>
            <a:off x="335233" y="6133559"/>
            <a:ext cx="54483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OUT33:WAIT120:OUT0</a:t>
            </a:r>
          </a:p>
          <a:p>
            <a:pPr algn="l"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OUT17:WAIT120:OUT0</a:t>
            </a:r>
          </a:p>
          <a:p>
            <a:pPr algn="l"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SAVE</a:t>
            </a:r>
          </a:p>
        </p:txBody>
      </p:sp>
      <p:sp>
        <p:nvSpPr>
          <p:cNvPr id="1143" name="10  前進。2秒まつ。停止…"/>
          <p:cNvSpPr txBox="1"/>
          <p:nvPr/>
        </p:nvSpPr>
        <p:spPr>
          <a:xfrm>
            <a:off x="333320" y="7598560"/>
            <a:ext cx="445033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10  前進。2秒まつ。停止</a:t>
            </a:r>
          </a:p>
          <a:p>
            <a:pPr algn="l">
              <a:defRPr sz="2000"/>
            </a:pPr>
            <a:r>
              <a:t>20. 右回転。2秒待つ。停止</a:t>
            </a:r>
          </a:p>
          <a:p>
            <a:pPr algn="l">
              <a:defRPr sz="2000"/>
            </a:pPr>
            <a:r>
              <a:t>0番に保存（EEPROMの先頭に保存）</a:t>
            </a:r>
          </a:p>
        </p:txBody>
      </p:sp>
      <p:sp>
        <p:nvSpPr>
          <p:cNvPr id="1144" name="10  前進…"/>
          <p:cNvSpPr txBox="1"/>
          <p:nvPr/>
        </p:nvSpPr>
        <p:spPr>
          <a:xfrm>
            <a:off x="6575815" y="7598560"/>
            <a:ext cx="607415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10  前進</a:t>
            </a:r>
          </a:p>
          <a:p>
            <a:pPr algn="l">
              <a:defRPr sz="2000"/>
            </a:pPr>
            <a:r>
              <a:t>20. もし 左センサーが600を超える ならくりかえし</a:t>
            </a:r>
          </a:p>
          <a:p>
            <a:pPr algn="l">
              <a:defRPr sz="2000"/>
            </a:pPr>
            <a:r>
              <a:t>30 停止</a:t>
            </a:r>
          </a:p>
        </p:txBody>
      </p:sp>
      <p:sp>
        <p:nvSpPr>
          <p:cNvPr id="1145" name="10 OUT33…"/>
          <p:cNvSpPr txBox="1"/>
          <p:nvPr/>
        </p:nvSpPr>
        <p:spPr>
          <a:xfrm>
            <a:off x="6476232" y="2228165"/>
            <a:ext cx="5709500" cy="1390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</a:t>
            </a:r>
          </a:p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ANA(2)&lt;600 CONT</a:t>
            </a:r>
          </a:p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OUT0</a:t>
            </a:r>
          </a:p>
        </p:txBody>
      </p:sp>
      <p:sp>
        <p:nvSpPr>
          <p:cNvPr id="1146" name="10 OUT33…"/>
          <p:cNvSpPr txBox="1"/>
          <p:nvPr/>
        </p:nvSpPr>
        <p:spPr>
          <a:xfrm>
            <a:off x="6476232" y="5773436"/>
            <a:ext cx="5709500" cy="154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</a:t>
            </a:r>
          </a:p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ANA(</a:t>
            </a:r>
            <a:r>
              <a:rPr>
                <a:solidFill>
                  <a:schemeClr val="accent2"/>
                </a:solidFill>
              </a:rPr>
              <a:t>0</a:t>
            </a:r>
            <a:r>
              <a:t>)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t>600 CONT</a:t>
            </a:r>
          </a:p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OUT0</a:t>
            </a:r>
          </a:p>
        </p:txBody>
      </p:sp>
      <p:pic>
        <p:nvPicPr>
          <p:cNvPr id="114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3237" y="722393"/>
            <a:ext cx="1814112" cy="154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光センサーのつかいかた"/>
          <p:cNvSpPr txBox="1"/>
          <p:nvPr/>
        </p:nvSpPr>
        <p:spPr>
          <a:xfrm>
            <a:off x="6291860" y="693710"/>
            <a:ext cx="4448618" cy="123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光センサーのつかいかた</a:t>
            </a:r>
          </a:p>
        </p:txBody>
      </p:sp>
      <p:sp>
        <p:nvSpPr>
          <p:cNvPr id="1149" name="矢印"/>
          <p:cNvSpPr/>
          <p:nvPr/>
        </p:nvSpPr>
        <p:spPr>
          <a:xfrm>
            <a:off x="9876432" y="1817251"/>
            <a:ext cx="528296" cy="481264"/>
          </a:xfrm>
          <a:prstGeom prst="rightArrow">
            <a:avLst>
              <a:gd name="adj1" fmla="val 32000"/>
              <a:gd name="adj2" fmla="val 70255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0" name="10  前進…"/>
          <p:cNvSpPr txBox="1"/>
          <p:nvPr/>
        </p:nvSpPr>
        <p:spPr>
          <a:xfrm>
            <a:off x="6586385" y="3863748"/>
            <a:ext cx="548919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10  前進</a:t>
            </a:r>
          </a:p>
          <a:p>
            <a:pPr algn="l">
              <a:defRPr sz="2000"/>
            </a:pPr>
            <a:r>
              <a:t>20. もし右センサーが600未満 ならくりかえし</a:t>
            </a:r>
          </a:p>
          <a:p>
            <a:pPr algn="l">
              <a:defRPr sz="2000"/>
            </a:pPr>
            <a:r>
              <a:t>30 停止</a:t>
            </a:r>
          </a:p>
        </p:txBody>
      </p:sp>
      <p:pic>
        <p:nvPicPr>
          <p:cNvPr id="115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4545" y="4557793"/>
            <a:ext cx="1814113" cy="154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矢印"/>
          <p:cNvSpPr/>
          <p:nvPr/>
        </p:nvSpPr>
        <p:spPr>
          <a:xfrm flipH="1">
            <a:off x="11794873" y="5652651"/>
            <a:ext cx="528297" cy="481264"/>
          </a:xfrm>
          <a:prstGeom prst="rightArrow">
            <a:avLst>
              <a:gd name="adj1" fmla="val 32000"/>
              <a:gd name="adj2" fmla="val 70255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3" name="https://fukuno.jig.jp/4016"/>
          <p:cNvSpPr txBox="1"/>
          <p:nvPr/>
        </p:nvSpPr>
        <p:spPr>
          <a:xfrm>
            <a:off x="9295737" y="9163208"/>
            <a:ext cx="338734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hlinkClick r:id="rId6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6" invalidUrl="" action="" tgtFrame="" tooltip="" history="1" highlightClick="0" endSnd="0"/>
              </a:rPr>
              <a:t>https://fukuno.jig.jp/4016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6" name="https://ichigojam.net/print/"/>
          <p:cNvSpPr txBox="1"/>
          <p:nvPr/>
        </p:nvSpPr>
        <p:spPr>
          <a:xfrm>
            <a:off x="7719824" y="29337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157" name="IchigoJamプリント…"/>
          <p:cNvSpPr txBox="1"/>
          <p:nvPr/>
        </p:nvSpPr>
        <p:spPr>
          <a:xfrm>
            <a:off x="7445143" y="9408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15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まなびかたを…"/>
          <p:cNvSpPr/>
          <p:nvPr/>
        </p:nvSpPr>
        <p:spPr>
          <a:xfrm>
            <a:off x="6557433" y="68047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  <p:pic>
        <p:nvPicPr>
          <p:cNvPr id="116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20150" y="3867150"/>
            <a:ext cx="2585165" cy="2585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1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Apple I (1976)…"/>
          <p:cNvSpPr txBox="1"/>
          <p:nvPr/>
        </p:nvSpPr>
        <p:spPr>
          <a:xfrm>
            <a:off x="7736120" y="728132"/>
            <a:ext cx="4263560" cy="3048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166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167" name="Apple I 開発者 - スティーブ・ウォズニアック氏"/>
          <p:cNvSpPr txBox="1"/>
          <p:nvPr/>
        </p:nvSpPr>
        <p:spPr>
          <a:xfrm>
            <a:off x="6837964" y="9012766"/>
            <a:ext cx="600678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16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9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170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カニロボもつくれる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カニロボもつくれる！</a:t>
            </a:r>
          </a:p>
        </p:txBody>
      </p:sp>
      <p:sp>
        <p:nvSpPr>
          <p:cNvPr id="1173" name="中高生が開発、カニ型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中高生が開発、カニ型ロボット！</a:t>
            </a:r>
          </a:p>
        </p:txBody>
      </p:sp>
      <p:pic>
        <p:nvPicPr>
          <p:cNvPr id="11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小中学生向け…"/>
          <p:cNvSpPr txBox="1"/>
          <p:nvPr/>
        </p:nvSpPr>
        <p:spPr>
          <a:xfrm>
            <a:off x="250189" y="3779608"/>
            <a:ext cx="56007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電子工作＆プログラミング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コンテスト</a:t>
            </a:r>
          </a:p>
        </p:txBody>
      </p:sp>
      <p:pic>
        <p:nvPicPr>
          <p:cNvPr id="11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180" name="ノートPCがもらえる!?"/>
          <p:cNvSpPr txBox="1"/>
          <p:nvPr/>
        </p:nvSpPr>
        <p:spPr>
          <a:xfrm>
            <a:off x="1258420" y="7918066"/>
            <a:ext cx="402450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ノートPCがもらえる!?</a:t>
            </a:r>
          </a:p>
        </p:txBody>
      </p:sp>
      <p:sp>
        <p:nvSpPr>
          <p:cNvPr id="1181" name="http://pcn.club/contest/"/>
          <p:cNvSpPr txBox="1"/>
          <p:nvPr/>
        </p:nvSpPr>
        <p:spPr>
          <a:xfrm>
            <a:off x="4029169" y="8918682"/>
            <a:ext cx="5479861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18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後援：総務省、文科省、経産省、IT総合室…"/>
          <p:cNvSpPr txBox="1"/>
          <p:nvPr/>
        </p:nvSpPr>
        <p:spPr>
          <a:xfrm>
            <a:off x="6999511" y="7765666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18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076" y="-57150"/>
            <a:ext cx="13030952" cy="3211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1187" name="お母さんのスマホ使いすぎを防止するマシーン！"/>
          <p:cNvSpPr txBox="1"/>
          <p:nvPr/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188" name="PCNこどもプロコン受賞、小学4年生の作品"/>
          <p:cNvSpPr txBox="1"/>
          <p:nvPr/>
        </p:nvSpPr>
        <p:spPr>
          <a:xfrm>
            <a:off x="1112204" y="8664411"/>
            <a:ext cx="10780392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/>
            <a:r>
              <a:t>PCNこどもプロコン受賞、小学4年生の作品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チャレンジしよう！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チャレンジしよう！</a:t>
            </a:r>
          </a:p>
        </p:txBody>
      </p:sp>
      <p:pic>
        <p:nvPicPr>
          <p:cNvPr id="119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19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96" name="株式会社 jig.jp / IchigoJam開発者 福野泰介…"/>
          <p:cNvSpPr txBox="1"/>
          <p:nvPr/>
        </p:nvSpPr>
        <p:spPr>
          <a:xfrm>
            <a:off x="4308173" y="8468058"/>
            <a:ext cx="547608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/ IchigoJam開発者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197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8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200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0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グループ"/>
          <p:cNvGrpSpPr/>
          <p:nvPr/>
        </p:nvGrpSpPr>
        <p:grpSpPr>
          <a:xfrm>
            <a:off x="848296" y="2453087"/>
            <a:ext cx="3071470" cy="4847426"/>
            <a:chOff x="0" y="0"/>
            <a:chExt cx="3071469" cy="4847425"/>
          </a:xfrm>
        </p:grpSpPr>
        <p:pic>
          <p:nvPicPr>
            <p:cNvPr id="307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1225" y="968134"/>
              <a:ext cx="2486085" cy="3879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IchigoDake"/>
            <p:cNvSpPr txBox="1"/>
            <p:nvPr/>
          </p:nvSpPr>
          <p:spPr>
            <a:xfrm>
              <a:off x="0" y="370891"/>
              <a:ext cx="30714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IchigoDake</a:t>
              </a:r>
            </a:p>
          </p:txBody>
        </p:sp>
        <p:sp>
          <p:nvSpPr>
            <p:cNvPr id="309" name="いちごだけ"/>
            <p:cNvSpPr txBox="1"/>
            <p:nvPr/>
          </p:nvSpPr>
          <p:spPr>
            <a:xfrm>
              <a:off x="716584" y="-1"/>
              <a:ext cx="16383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いちごだけ</a:t>
              </a:r>
            </a:p>
          </p:txBody>
        </p:sp>
      </p:grpSp>
      <p:sp>
        <p:nvSpPr>
          <p:cNvPr id="311" name="+"/>
          <p:cNvSpPr txBox="1"/>
          <p:nvPr/>
        </p:nvSpPr>
        <p:spPr>
          <a:xfrm>
            <a:off x="5290581" y="5055722"/>
            <a:ext cx="4837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321" name="グループ"/>
          <p:cNvGrpSpPr/>
          <p:nvPr/>
        </p:nvGrpSpPr>
        <p:grpSpPr>
          <a:xfrm>
            <a:off x="6142407" y="2187077"/>
            <a:ext cx="6821901" cy="5560166"/>
            <a:chOff x="0" y="0"/>
            <a:chExt cx="6821899" cy="5560165"/>
          </a:xfrm>
        </p:grpSpPr>
        <p:sp>
          <p:nvSpPr>
            <p:cNvPr id="312" name="IchigoDyhook"/>
            <p:cNvSpPr txBox="1"/>
            <p:nvPr/>
          </p:nvSpPr>
          <p:spPr>
            <a:xfrm>
              <a:off x="1049981" y="368300"/>
              <a:ext cx="3707436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IchigoDyhook</a:t>
              </a:r>
            </a:p>
          </p:txBody>
        </p:sp>
        <p:sp>
          <p:nvSpPr>
            <p:cNvPr id="313" name="いちごだいふく"/>
            <p:cNvSpPr txBox="1"/>
            <p:nvPr/>
          </p:nvSpPr>
          <p:spPr>
            <a:xfrm>
              <a:off x="1779749" y="-1"/>
              <a:ext cx="22479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いちごだいふく</a:t>
              </a:r>
            </a:p>
          </p:txBody>
        </p:sp>
        <p:grpSp>
          <p:nvGrpSpPr>
            <p:cNvPr id="320" name="グループ"/>
            <p:cNvGrpSpPr/>
            <p:nvPr/>
          </p:nvGrpSpPr>
          <p:grpSpPr>
            <a:xfrm>
              <a:off x="0" y="812123"/>
              <a:ext cx="6821900" cy="4748043"/>
              <a:chOff x="0" y="0"/>
              <a:chExt cx="6821899" cy="4748041"/>
            </a:xfrm>
          </p:grpSpPr>
          <p:grpSp>
            <p:nvGrpSpPr>
              <p:cNvPr id="318" name="グループ"/>
              <p:cNvGrpSpPr/>
              <p:nvPr/>
            </p:nvGrpSpPr>
            <p:grpSpPr>
              <a:xfrm>
                <a:off x="0" y="0"/>
                <a:ext cx="6821900" cy="4748042"/>
                <a:chOff x="0" y="0"/>
                <a:chExt cx="6821899" cy="4748041"/>
              </a:xfrm>
            </p:grpSpPr>
            <p:pic>
              <p:nvPicPr>
                <p:cNvPr id="314" name="pasted-image.tiff" descr="pasted-image.tiff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821900" cy="47480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824267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6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935352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7" name="pasted-image.png" descr="pasted-imag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4883925" y="868991"/>
                  <a:ext cx="91427" cy="857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19" name="四角形"/>
              <p:cNvSpPr/>
              <p:nvPr/>
            </p:nvSpPr>
            <p:spPr>
              <a:xfrm>
                <a:off x="2061003" y="687093"/>
                <a:ext cx="1949961" cy="1118558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グループ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27" name="グループ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23" name="pasted-image.tiff" descr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4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5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6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28" name="四角形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0" name="ディスプレイ…"/>
          <p:cNvSpPr txBox="1"/>
          <p:nvPr/>
        </p:nvSpPr>
        <p:spPr>
          <a:xfrm>
            <a:off x="4575263" y="6273800"/>
            <a:ext cx="715320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</p:txBody>
      </p:sp>
      <p:sp>
        <p:nvSpPr>
          <p:cNvPr id="331" name="IchigoDyhook"/>
          <p:cNvSpPr txBox="1"/>
          <p:nvPr/>
        </p:nvSpPr>
        <p:spPr>
          <a:xfrm>
            <a:off x="8356555" y="3206750"/>
            <a:ext cx="37074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IchigoDyhook</a:t>
            </a:r>
          </a:p>
        </p:txBody>
      </p:sp>
      <p:sp>
        <p:nvSpPr>
          <p:cNvPr id="332" name="いちごだいふく"/>
          <p:cNvSpPr txBox="1"/>
          <p:nvPr/>
        </p:nvSpPr>
        <p:spPr>
          <a:xfrm>
            <a:off x="9099022" y="2804583"/>
            <a:ext cx="2247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いちごだいふく</a:t>
            </a:r>
          </a:p>
        </p:txBody>
      </p:sp>
      <p:sp>
        <p:nvSpPr>
          <p:cNvPr id="333" name="線"/>
          <p:cNvSpPr/>
          <p:nvPr/>
        </p:nvSpPr>
        <p:spPr>
          <a:xfrm flipH="1" flipV="1">
            <a:off x="3931973" y="2343943"/>
            <a:ext cx="462228" cy="433625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4" name="線"/>
          <p:cNvSpPr/>
          <p:nvPr/>
        </p:nvSpPr>
        <p:spPr>
          <a:xfrm flipH="1" flipV="1">
            <a:off x="3357694" y="5017192"/>
            <a:ext cx="1036506" cy="2619742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5" name="線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グループ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41" name="グループ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37" name="pasted-image.tiff" descr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8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9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0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42" name="四角形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4" name="でんげん（電池4本）…"/>
          <p:cNvSpPr txBox="1"/>
          <p:nvPr/>
        </p:nvSpPr>
        <p:spPr>
          <a:xfrm>
            <a:off x="4710729" y="6119283"/>
            <a:ext cx="7153206" cy="359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marL="881944" indent="-881944" algn="l">
              <a:buSzPct val="100000"/>
              <a:buAutoNum type="arabicPeriod" startAt="2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marL="881944" indent="-881944" algn="l">
              <a:buSzPct val="100000"/>
              <a:buAutoNum type="arabicPeriod" startAt="3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プラス、マイナスあるよ</a:t>
            </a:r>
          </a:p>
        </p:txBody>
      </p:sp>
      <p:sp>
        <p:nvSpPr>
          <p:cNvPr id="345" name="でんちを…"/>
          <p:cNvSpPr txBox="1"/>
          <p:nvPr/>
        </p:nvSpPr>
        <p:spPr>
          <a:xfrm>
            <a:off x="8375122" y="2324100"/>
            <a:ext cx="3670301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でんちを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いれよう</a:t>
            </a:r>
          </a:p>
        </p:txBody>
      </p:sp>
      <p:sp>
        <p:nvSpPr>
          <p:cNvPr id="346" name="線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5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53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49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0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1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2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54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56" name="矢印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7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58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7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65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61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2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3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4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66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8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9" name="矢印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0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3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74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7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8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196" y="1599654"/>
            <a:ext cx="9688408" cy="7224217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https://monoist.itmedia.co.jp/mn/articles/1205/14/news004.html"/>
          <p:cNvSpPr txBox="1"/>
          <p:nvPr/>
        </p:nvSpPr>
        <p:spPr>
          <a:xfrm>
            <a:off x="1489659" y="9144000"/>
            <a:ext cx="10025482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https://monoist.itmedia.co.jp/mn/articles/1205/14/news004.html</a:t>
            </a:r>
          </a:p>
        </p:txBody>
      </p:sp>
      <p:sp>
        <p:nvSpPr>
          <p:cNvPr id="264" name="小惑星探査機「はやぶさ2」はどう動いている？"/>
          <p:cNvSpPr txBox="1"/>
          <p:nvPr/>
        </p:nvSpPr>
        <p:spPr>
          <a:xfrm>
            <a:off x="285337" y="600075"/>
            <a:ext cx="12434126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小惑星探査機「はやぶさ2」はどう動いている？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85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82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3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4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86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9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94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9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2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8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99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0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2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03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04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08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0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09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060164" y="45555"/>
            <a:ext cx="4884472" cy="7621743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IchigoDake"/>
          <p:cNvSpPr txBox="1"/>
          <p:nvPr/>
        </p:nvSpPr>
        <p:spPr>
          <a:xfrm>
            <a:off x="5147077" y="825845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413" name="いちごだけ"/>
          <p:cNvSpPr txBox="1"/>
          <p:nvPr/>
        </p:nvSpPr>
        <p:spPr>
          <a:xfrm>
            <a:off x="5863662" y="454953"/>
            <a:ext cx="163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いちごだけ</a:t>
            </a:r>
          </a:p>
        </p:txBody>
      </p:sp>
      <p:sp>
        <p:nvSpPr>
          <p:cNvPr id="414" name="この LED を…"/>
          <p:cNvSpPr txBox="1"/>
          <p:nvPr>
            <p:ph type="title"/>
          </p:nvPr>
        </p:nvSpPr>
        <p:spPr>
          <a:xfrm>
            <a:off x="4207271" y="7450929"/>
            <a:ext cx="8879616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  <p:sp>
        <p:nvSpPr>
          <p:cNvPr id="415" name="矢印"/>
          <p:cNvSpPr/>
          <p:nvPr/>
        </p:nvSpPr>
        <p:spPr>
          <a:xfrm rot="16200000">
            <a:off x="7783379" y="55067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6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3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3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5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36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7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39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40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41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45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4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5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5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7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6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5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66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67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71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6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72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5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7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8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3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4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5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9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7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26" y="181234"/>
            <a:ext cx="9769096" cy="6365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7545" y="4014776"/>
            <a:ext cx="4838497" cy="561033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小中学生がカニ型惑星探査ロボットを…"/>
          <p:cNvSpPr txBox="1"/>
          <p:nvPr/>
        </p:nvSpPr>
        <p:spPr>
          <a:xfrm>
            <a:off x="222249" y="6819900"/>
            <a:ext cx="7886701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小中学生がカニ型惑星探査ロボットを</a:t>
            </a:r>
          </a:p>
          <a:p>
            <a:pPr/>
            <a:r>
              <a:t>作ってプログラミングして戦う大会</a:t>
            </a:r>
          </a:p>
          <a:p>
            <a:pPr/>
            <a:r>
              <a:t>「越前がにロボコン」</a:t>
            </a:r>
          </a:p>
          <a:p>
            <a:pPr/>
            <a:r>
              <a:t>今年7回目の開催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0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05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0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0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12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13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17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18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25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6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27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528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29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530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3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35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36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39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41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:</a:t>
            </a:r>
            <a:br/>
          </a:p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;</a:t>
            </a:r>
          </a:p>
        </p:txBody>
      </p:sp>
      <p:sp>
        <p:nvSpPr>
          <p:cNvPr id="542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43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6" name="円形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7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48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1" name="けしたい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52" name="四角形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5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円形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テキスト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8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59" name="四角形"/>
          <p:cNvSpPr/>
          <p:nvPr/>
        </p:nvSpPr>
        <p:spPr>
          <a:xfrm>
            <a:off x="540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69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6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0" name="コロン…"/>
          <p:cNvSpPr txBox="1"/>
          <p:nvPr/>
        </p:nvSpPr>
        <p:spPr>
          <a:xfrm>
            <a:off x="5333735" y="4579143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5675">
              <a:defRPr sz="31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algn="l" defTabSz="455675">
              <a:defRPr sz="31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Shift+;</a:t>
            </a:r>
          </a:p>
        </p:txBody>
      </p:sp>
      <p:sp>
        <p:nvSpPr>
          <p:cNvPr id="571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7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8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9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8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8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91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88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9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0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95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97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9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ロボットを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ロボットを</a:t>
            </a:r>
          </a:p>
          <a:p>
            <a:pPr/>
            <a:r>
              <a:t>プログラミングしよう！</a:t>
            </a:r>
          </a:p>
        </p:txBody>
      </p:sp>
      <p:pic>
        <p:nvPicPr>
          <p:cNvPr id="2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03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04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13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1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8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15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16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2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2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6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23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24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Table 1"/>
          <p:cNvGraphicFramePr/>
          <p:nvPr/>
        </p:nvGraphicFramePr>
        <p:xfrm>
          <a:off x="-1" y="881529"/>
          <a:ext cx="13004801" cy="882010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51200"/>
                <a:gridCol w="3251200"/>
                <a:gridCol w="3251200"/>
                <a:gridCol w="3251200"/>
              </a:tblGrid>
              <a:tr h="3023678"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</a:tr>
              <a:tr h="14981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14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
RTX 4090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
DGX GH200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63169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17兆回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1300兆回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91541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34万台分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2600万台分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43534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?億円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29" name="CC BY IchigoJam"/>
          <p:cNvSpPr txBox="1"/>
          <p:nvPr/>
        </p:nvSpPr>
        <p:spPr>
          <a:xfrm>
            <a:off x="906682" y="2756091"/>
            <a:ext cx="1576409" cy="23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CC BY IchigoJam</a:t>
            </a:r>
          </a:p>
        </p:txBody>
      </p:sp>
      <p:sp>
        <p:nvSpPr>
          <p:cNvPr id="630" name="(C)Apple"/>
          <p:cNvSpPr txBox="1"/>
          <p:nvPr/>
        </p:nvSpPr>
        <p:spPr>
          <a:xfrm>
            <a:off x="4344135" y="2809568"/>
            <a:ext cx="837117" cy="23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(C)Apple</a:t>
            </a:r>
          </a:p>
        </p:txBody>
      </p:sp>
      <p:sp>
        <p:nvSpPr>
          <p:cNvPr id="631" name="(C)NVIDIA"/>
          <p:cNvSpPr txBox="1"/>
          <p:nvPr/>
        </p:nvSpPr>
        <p:spPr>
          <a:xfrm>
            <a:off x="7423109" y="2741642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sp>
        <p:nvSpPr>
          <p:cNvPr id="632" name="(C)NVIDIA"/>
          <p:cNvSpPr txBox="1"/>
          <p:nvPr/>
        </p:nvSpPr>
        <p:spPr>
          <a:xfrm>
            <a:off x="10785028" y="2795615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pic>
        <p:nvPicPr>
          <p:cNvPr id="6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7967" y="1198104"/>
            <a:ext cx="1309454" cy="161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7114" y="1257592"/>
            <a:ext cx="2221654" cy="1225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535" y="1405362"/>
            <a:ext cx="1882377" cy="1143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87199" y="1599977"/>
            <a:ext cx="2945325" cy="54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45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4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6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47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53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5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54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55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6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5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9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60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61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62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3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4" name="Shift+;"/>
          <p:cNvSpPr txBox="1"/>
          <p:nvPr/>
        </p:nvSpPr>
        <p:spPr>
          <a:xfrm>
            <a:off x="2703238" y="4864327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65" name="Shift+;"/>
          <p:cNvSpPr txBox="1"/>
          <p:nvPr/>
        </p:nvSpPr>
        <p:spPr>
          <a:xfrm>
            <a:off x="7893305" y="4864327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74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7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78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7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1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82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3" name="コロン"/>
          <p:cNvSpPr txBox="1"/>
          <p:nvPr/>
        </p:nvSpPr>
        <p:spPr>
          <a:xfrm>
            <a:off x="4904571" y="3703408"/>
            <a:ext cx="2337330" cy="147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84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円形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7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8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89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90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91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92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7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9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97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9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0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04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70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0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0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1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  <p:grpSp>
        <p:nvGrpSpPr>
          <p:cNvPr id="716" name="グループ"/>
          <p:cNvGrpSpPr/>
          <p:nvPr/>
        </p:nvGrpSpPr>
        <p:grpSpPr>
          <a:xfrm>
            <a:off x="3555861" y="4400754"/>
            <a:ext cx="891680" cy="926692"/>
            <a:chOff x="0" y="0"/>
            <a:chExt cx="891678" cy="926690"/>
          </a:xfrm>
        </p:grpSpPr>
        <p:sp>
          <p:nvSpPr>
            <p:cNvPr id="71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2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28" name="グループ"/>
          <p:cNvGrpSpPr/>
          <p:nvPr/>
        </p:nvGrpSpPr>
        <p:grpSpPr>
          <a:xfrm>
            <a:off x="2831961" y="4388054"/>
            <a:ext cx="891680" cy="926692"/>
            <a:chOff x="0" y="0"/>
            <a:chExt cx="891678" cy="926690"/>
          </a:xfrm>
        </p:grpSpPr>
        <p:sp>
          <p:nvSpPr>
            <p:cNvPr id="72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31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32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39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3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4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5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5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59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60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64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65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69" name="グループ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6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7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AVE"/>
          <p:cNvSpPr txBox="1"/>
          <p:nvPr/>
        </p:nvSpPr>
        <p:spPr>
          <a:xfrm>
            <a:off x="390525" y="4508499"/>
            <a:ext cx="12223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7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780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8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87" name="グループ"/>
          <p:cNvGrpSpPr/>
          <p:nvPr/>
        </p:nvGrpSpPr>
        <p:grpSpPr>
          <a:xfrm>
            <a:off x="3196028" y="4413454"/>
            <a:ext cx="891680" cy="926692"/>
            <a:chOff x="0" y="0"/>
            <a:chExt cx="891678" cy="926690"/>
          </a:xfrm>
        </p:grpSpPr>
        <p:sp>
          <p:nvSpPr>
            <p:cNvPr id="7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カムロボ…"/>
          <p:cNvSpPr txBox="1"/>
          <p:nvPr>
            <p:ph type="title"/>
          </p:nvPr>
        </p:nvSpPr>
        <p:spPr>
          <a:xfrm>
            <a:off x="1189566" y="7452739"/>
            <a:ext cx="5635130" cy="1848920"/>
          </a:xfrm>
          <a:prstGeom prst="rect">
            <a:avLst/>
          </a:prstGeom>
        </p:spPr>
        <p:txBody>
          <a:bodyPr/>
          <a:lstStyle/>
          <a:p>
            <a:pPr defTabSz="531622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カムロボ</a:t>
            </a:r>
          </a:p>
          <a:p>
            <a:pPr defTabSz="531622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カスタム</a:t>
            </a:r>
          </a:p>
        </p:txBody>
      </p:sp>
      <p:sp>
        <p:nvSpPr>
          <p:cNvPr id="278" name="IchigoDake…"/>
          <p:cNvSpPr txBox="1"/>
          <p:nvPr/>
        </p:nvSpPr>
        <p:spPr>
          <a:xfrm>
            <a:off x="7583892" y="7452739"/>
            <a:ext cx="5635130" cy="1848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</a:t>
            </a:r>
          </a:p>
          <a:p>
            <a:pPr defTabSz="531622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（イチゴダケ）</a:t>
            </a:r>
          </a:p>
        </p:txBody>
      </p:sp>
      <p:pic>
        <p:nvPicPr>
          <p:cNvPr id="27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8" y="365698"/>
            <a:ext cx="7634246" cy="6498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8400" y="1451706"/>
            <a:ext cx="3314190" cy="5298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793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789" name="pasted-image.tiff" descr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0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1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2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94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96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98" name="矢印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99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800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148" y="584836"/>
            <a:ext cx="4221481" cy="658721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IchigoDake"/>
          <p:cNvSpPr txBox="1"/>
          <p:nvPr/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804" name="ボタンをおしっぱなし"/>
          <p:cNvSpPr txBox="1"/>
          <p:nvPr/>
        </p:nvSpPr>
        <p:spPr>
          <a:xfrm>
            <a:off x="5796938" y="8170333"/>
            <a:ext cx="646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ボタンをおしっぱなし</a:t>
            </a:r>
          </a:p>
        </p:txBody>
      </p:sp>
      <p:sp>
        <p:nvSpPr>
          <p:cNvPr id="805" name="矢印"/>
          <p:cNvSpPr/>
          <p:nvPr/>
        </p:nvSpPr>
        <p:spPr>
          <a:xfrm rot="16200000">
            <a:off x="8326966" y="6321838"/>
            <a:ext cx="1395546" cy="139554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IchigoDakeを…"/>
          <p:cNvSpPr txBox="1"/>
          <p:nvPr/>
        </p:nvSpPr>
        <p:spPr>
          <a:xfrm>
            <a:off x="1599846" y="6777256"/>
            <a:ext cx="58293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ボタンをおしながら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さしこむ</a:t>
            </a:r>
          </a:p>
        </p:txBody>
      </p:sp>
      <p:sp>
        <p:nvSpPr>
          <p:cNvPr id="808" name="スイッチオン"/>
          <p:cNvSpPr txBox="1"/>
          <p:nvPr/>
        </p:nvSpPr>
        <p:spPr>
          <a:xfrm>
            <a:off x="6565546" y="347444"/>
            <a:ext cx="392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スイッチオン</a:t>
            </a:r>
          </a:p>
        </p:txBody>
      </p:sp>
      <p:sp>
        <p:nvSpPr>
          <p:cNvPr id="809" name="②"/>
          <p:cNvSpPr txBox="1"/>
          <p:nvPr/>
        </p:nvSpPr>
        <p:spPr>
          <a:xfrm>
            <a:off x="260107" y="6675656"/>
            <a:ext cx="232757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②</a:t>
            </a:r>
          </a:p>
        </p:txBody>
      </p:sp>
      <p:sp>
        <p:nvSpPr>
          <p:cNvPr id="810" name="①"/>
          <p:cNvSpPr txBox="1"/>
          <p:nvPr/>
        </p:nvSpPr>
        <p:spPr>
          <a:xfrm>
            <a:off x="4703613" y="283944"/>
            <a:ext cx="2327574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①</a:t>
            </a:r>
          </a:p>
        </p:txBody>
      </p:sp>
      <p:pic>
        <p:nvPicPr>
          <p:cNvPr id="8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946" y="24381"/>
            <a:ext cx="4143895" cy="5133249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矢印"/>
          <p:cNvSpPr/>
          <p:nvPr/>
        </p:nvSpPr>
        <p:spPr>
          <a:xfrm flipH="1" rot="18900000">
            <a:off x="3042797" y="585015"/>
            <a:ext cx="2141830" cy="2117542"/>
          </a:xfrm>
          <a:prstGeom prst="rightArrow">
            <a:avLst>
              <a:gd name="adj1" fmla="val 32000"/>
              <a:gd name="adj2" fmla="val 64734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1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矢印"/>
          <p:cNvSpPr/>
          <p:nvPr/>
        </p:nvSpPr>
        <p:spPr>
          <a:xfrm flipH="1" rot="54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エルチカ…"/>
          <p:cNvSpPr txBox="1"/>
          <p:nvPr>
            <p:ph type="title"/>
          </p:nvPr>
        </p:nvSpPr>
        <p:spPr>
          <a:xfrm>
            <a:off x="7825085" y="1989776"/>
            <a:ext cx="5199956" cy="306000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エルチカ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（LEDチカチカ）</a:t>
            </a:r>
          </a:p>
        </p:txBody>
      </p:sp>
      <p:pic>
        <p:nvPicPr>
          <p:cNvPr id="81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685" y="2490644"/>
            <a:ext cx="8017395" cy="6824806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稲妻"/>
          <p:cNvSpPr/>
          <p:nvPr/>
        </p:nvSpPr>
        <p:spPr>
          <a:xfrm rot="1365372">
            <a:off x="4811679" y="1545857"/>
            <a:ext cx="3183406" cy="571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08" y="0"/>
                </a:moveTo>
                <a:lnTo>
                  <a:pt x="0" y="12520"/>
                </a:lnTo>
                <a:lnTo>
                  <a:pt x="12017" y="12520"/>
                </a:lnTo>
                <a:lnTo>
                  <a:pt x="9664" y="21600"/>
                </a:lnTo>
                <a:lnTo>
                  <a:pt x="21600" y="8375"/>
                </a:lnTo>
                <a:lnTo>
                  <a:pt x="11515" y="8375"/>
                </a:lnTo>
                <a:lnTo>
                  <a:pt x="16221" y="0"/>
                </a:lnTo>
                <a:lnTo>
                  <a:pt x="6808" y="0"/>
                </a:lnTo>
                <a:close/>
              </a:path>
            </a:pathLst>
          </a:cu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2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0" t="32464" r="0" b="0"/>
          <a:stretch>
            <a:fillRect/>
          </a:stretch>
        </p:blipFill>
        <p:spPr>
          <a:xfrm>
            <a:off x="3315963" y="6787310"/>
            <a:ext cx="2128839" cy="2243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IchigoDakeを…"/>
          <p:cNvSpPr txBox="1"/>
          <p:nvPr/>
        </p:nvSpPr>
        <p:spPr>
          <a:xfrm>
            <a:off x="2086256" y="7253506"/>
            <a:ext cx="485648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ひきぬく</a:t>
            </a:r>
          </a:p>
        </p:txBody>
      </p:sp>
      <p:pic>
        <p:nvPicPr>
          <p:cNvPr id="8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矢印"/>
          <p:cNvSpPr/>
          <p:nvPr/>
        </p:nvSpPr>
        <p:spPr>
          <a:xfrm flipH="1" rot="162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4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32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28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9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0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1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33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5" name="矢印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6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837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LOAD"/>
          <p:cNvSpPr txBox="1"/>
          <p:nvPr/>
        </p:nvSpPr>
        <p:spPr>
          <a:xfrm>
            <a:off x="390525" y="4508499"/>
            <a:ext cx="12223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8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842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84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5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849" name="グループ"/>
          <p:cNvGrpSpPr/>
          <p:nvPr/>
        </p:nvGrpSpPr>
        <p:grpSpPr>
          <a:xfrm>
            <a:off x="3145228" y="4413454"/>
            <a:ext cx="891680" cy="926692"/>
            <a:chOff x="0" y="0"/>
            <a:chExt cx="891678" cy="926690"/>
          </a:xfrm>
        </p:grpSpPr>
        <p:sp>
          <p:nvSpPr>
            <p:cNvPr id="84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85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5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8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862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86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86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10 OUT33:WAIT120:OUT0"/>
          <p:cNvSpPr txBox="1"/>
          <p:nvPr/>
        </p:nvSpPr>
        <p:spPr>
          <a:xfrm>
            <a:off x="365125" y="2876550"/>
            <a:ext cx="122237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3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OUT33:WAIT120:OUT0</a:t>
            </a:r>
          </a:p>
        </p:txBody>
      </p:sp>
      <p:pic>
        <p:nvPicPr>
          <p:cNvPr id="87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出力コマンド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出力コマンド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OUT（アウト）</a:t>
            </a:r>
          </a:p>
        </p:txBody>
      </p:sp>
      <p:grpSp>
        <p:nvGrpSpPr>
          <p:cNvPr id="875" name="グループ"/>
          <p:cNvGrpSpPr/>
          <p:nvPr/>
        </p:nvGrpSpPr>
        <p:grpSpPr>
          <a:xfrm>
            <a:off x="12014061" y="2812845"/>
            <a:ext cx="707430" cy="673101"/>
            <a:chOff x="0" y="0"/>
            <a:chExt cx="707429" cy="673100"/>
          </a:xfrm>
        </p:grpSpPr>
        <p:sp>
          <p:nvSpPr>
            <p:cNvPr id="872" name="四角形"/>
            <p:cNvSpPr/>
            <p:nvPr/>
          </p:nvSpPr>
          <p:spPr>
            <a:xfrm>
              <a:off x="0" y="0"/>
              <a:ext cx="707430" cy="6731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3" name="線"/>
            <p:cNvSpPr/>
            <p:nvPr/>
          </p:nvSpPr>
          <p:spPr>
            <a:xfrm flipH="1" flipV="1">
              <a:off x="100597" y="454546"/>
              <a:ext cx="43780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4" name="線"/>
            <p:cNvSpPr/>
            <p:nvPr/>
          </p:nvSpPr>
          <p:spPr>
            <a:xfrm flipH="1">
              <a:off x="517332" y="182690"/>
              <a:ext cx="2313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7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79" name="2秒たってOK！"/>
          <p:cNvSpPr txBox="1"/>
          <p:nvPr/>
        </p:nvSpPr>
        <p:spPr>
          <a:xfrm>
            <a:off x="85186" y="5027840"/>
            <a:ext cx="60029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2秒たってOK！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AVE"/>
          <p:cNvSpPr txBox="1"/>
          <p:nvPr/>
        </p:nvSpPr>
        <p:spPr>
          <a:xfrm>
            <a:off x="390525" y="4508499"/>
            <a:ext cx="12223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8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884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8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7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91" name="グループ"/>
          <p:cNvGrpSpPr/>
          <p:nvPr/>
        </p:nvGrpSpPr>
        <p:grpSpPr>
          <a:xfrm>
            <a:off x="3196028" y="4413454"/>
            <a:ext cx="891680" cy="926692"/>
            <a:chOff x="0" y="0"/>
            <a:chExt cx="891678" cy="926690"/>
          </a:xfrm>
        </p:grpSpPr>
        <p:sp>
          <p:nvSpPr>
            <p:cNvPr id="88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97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93" name="pasted-image.tiff" descr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4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5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6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98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00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2" name="矢印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3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904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IchigoDakeを…"/>
          <p:cNvSpPr txBox="1"/>
          <p:nvPr/>
        </p:nvSpPr>
        <p:spPr>
          <a:xfrm>
            <a:off x="1599846" y="6777256"/>
            <a:ext cx="58293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ボタンをおしながら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さしこむ</a:t>
            </a:r>
          </a:p>
        </p:txBody>
      </p:sp>
      <p:pic>
        <p:nvPicPr>
          <p:cNvPr id="9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矢印"/>
          <p:cNvSpPr/>
          <p:nvPr/>
        </p:nvSpPr>
        <p:spPr>
          <a:xfrm flipH="1" rot="54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2558545"/>
            <a:ext cx="4779907" cy="4636510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矢印"/>
          <p:cNvSpPr/>
          <p:nvPr/>
        </p:nvSpPr>
        <p:spPr>
          <a:xfrm flipH="1" rot="10800000">
            <a:off x="6700397" y="4666332"/>
            <a:ext cx="1254120" cy="1191930"/>
          </a:xfrm>
          <a:prstGeom prst="rightArrow">
            <a:avLst>
              <a:gd name="adj1" fmla="val 32000"/>
              <a:gd name="adj2" fmla="val 67339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3" name="前にうごいて…"/>
          <p:cNvSpPr txBox="1"/>
          <p:nvPr/>
        </p:nvSpPr>
        <p:spPr>
          <a:xfrm>
            <a:off x="8605007" y="3941497"/>
            <a:ext cx="3924301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前にうごいて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2秒後に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止まるよ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IchigoDakeを…"/>
          <p:cNvSpPr txBox="1"/>
          <p:nvPr/>
        </p:nvSpPr>
        <p:spPr>
          <a:xfrm>
            <a:off x="2086256" y="7253506"/>
            <a:ext cx="485648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ひきぬく</a:t>
            </a:r>
          </a:p>
        </p:txBody>
      </p:sp>
      <p:pic>
        <p:nvPicPr>
          <p:cNvPr id="91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矢印"/>
          <p:cNvSpPr/>
          <p:nvPr/>
        </p:nvSpPr>
        <p:spPr>
          <a:xfrm flipH="1" rot="162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7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25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21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2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3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4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26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8" name="矢印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9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930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LOAD"/>
          <p:cNvSpPr txBox="1"/>
          <p:nvPr/>
        </p:nvSpPr>
        <p:spPr>
          <a:xfrm>
            <a:off x="390525" y="4508499"/>
            <a:ext cx="12223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9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935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3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8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42" name="グループ"/>
          <p:cNvGrpSpPr/>
          <p:nvPr/>
        </p:nvGrpSpPr>
        <p:grpSpPr>
          <a:xfrm>
            <a:off x="3145228" y="4413454"/>
            <a:ext cx="891680" cy="926692"/>
            <a:chOff x="0" y="0"/>
            <a:chExt cx="891678" cy="926690"/>
          </a:xfrm>
        </p:grpSpPr>
        <p:sp>
          <p:nvSpPr>
            <p:cNvPr id="93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20 OUT17:WAIT120:OUT0"/>
          <p:cNvSpPr txBox="1"/>
          <p:nvPr/>
        </p:nvSpPr>
        <p:spPr>
          <a:xfrm>
            <a:off x="365125" y="2876550"/>
            <a:ext cx="122237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3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20 OUT17:WAIT120:OUT0</a:t>
            </a:r>
          </a:p>
        </p:txBody>
      </p:sp>
      <p:pic>
        <p:nvPicPr>
          <p:cNvPr id="9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出力コマンド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出力コマンド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OUT（アウト）</a:t>
            </a:r>
          </a:p>
        </p:txBody>
      </p:sp>
      <p:grpSp>
        <p:nvGrpSpPr>
          <p:cNvPr id="950" name="グループ"/>
          <p:cNvGrpSpPr/>
          <p:nvPr/>
        </p:nvGrpSpPr>
        <p:grpSpPr>
          <a:xfrm>
            <a:off x="12014061" y="2812845"/>
            <a:ext cx="707430" cy="673101"/>
            <a:chOff x="0" y="0"/>
            <a:chExt cx="707429" cy="673100"/>
          </a:xfrm>
        </p:grpSpPr>
        <p:sp>
          <p:nvSpPr>
            <p:cNvPr id="947" name="四角形"/>
            <p:cNvSpPr/>
            <p:nvPr/>
          </p:nvSpPr>
          <p:spPr>
            <a:xfrm>
              <a:off x="0" y="0"/>
              <a:ext cx="707430" cy="6731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8" name="線"/>
            <p:cNvSpPr/>
            <p:nvPr/>
          </p:nvSpPr>
          <p:spPr>
            <a:xfrm flipH="1" flipV="1">
              <a:off x="100597" y="454546"/>
              <a:ext cx="43780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9" name="線"/>
            <p:cNvSpPr/>
            <p:nvPr/>
          </p:nvSpPr>
          <p:spPr>
            <a:xfrm flipH="1">
              <a:off x="517332" y="182690"/>
              <a:ext cx="2313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5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954" name="4秒たってOK！"/>
          <p:cNvSpPr txBox="1"/>
          <p:nvPr/>
        </p:nvSpPr>
        <p:spPr>
          <a:xfrm>
            <a:off x="85186" y="5027840"/>
            <a:ext cx="60029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4秒たってOK！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AVE"/>
          <p:cNvSpPr txBox="1"/>
          <p:nvPr/>
        </p:nvSpPr>
        <p:spPr>
          <a:xfrm>
            <a:off x="390525" y="4508499"/>
            <a:ext cx="12223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95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959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96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2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966" name="グループ"/>
          <p:cNvGrpSpPr/>
          <p:nvPr/>
        </p:nvGrpSpPr>
        <p:grpSpPr>
          <a:xfrm>
            <a:off x="3196028" y="4413454"/>
            <a:ext cx="891680" cy="926692"/>
            <a:chOff x="0" y="0"/>
            <a:chExt cx="891678" cy="926690"/>
          </a:xfrm>
        </p:grpSpPr>
        <p:sp>
          <p:nvSpPr>
            <p:cNvPr id="96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72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68" name="pasted-image.tiff" descr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9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0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1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3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75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7" name="矢印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8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979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  <p:sp>
        <p:nvSpPr>
          <p:cNvPr id="287" name="矢印"/>
          <p:cNvSpPr/>
          <p:nvPr/>
        </p:nvSpPr>
        <p:spPr>
          <a:xfrm rot="2141884">
            <a:off x="5271111" y="3407264"/>
            <a:ext cx="5897824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8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46027" y="5167116"/>
            <a:ext cx="1423886" cy="2221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IchigoDakeを…"/>
          <p:cNvSpPr txBox="1"/>
          <p:nvPr/>
        </p:nvSpPr>
        <p:spPr>
          <a:xfrm>
            <a:off x="1599846" y="6777256"/>
            <a:ext cx="58293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ボタンをおしながら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さしこむ</a:t>
            </a:r>
          </a:p>
        </p:txBody>
      </p:sp>
      <p:pic>
        <p:nvPicPr>
          <p:cNvPr id="98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矢印"/>
          <p:cNvSpPr/>
          <p:nvPr/>
        </p:nvSpPr>
        <p:spPr>
          <a:xfrm flipH="1" rot="54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2558545"/>
            <a:ext cx="4779907" cy="4636510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矢印"/>
          <p:cNvSpPr/>
          <p:nvPr/>
        </p:nvSpPr>
        <p:spPr>
          <a:xfrm flipH="1" rot="10800000">
            <a:off x="6700397" y="4666332"/>
            <a:ext cx="1254120" cy="1191930"/>
          </a:xfrm>
          <a:prstGeom prst="rightArrow">
            <a:avLst>
              <a:gd name="adj1" fmla="val 32000"/>
              <a:gd name="adj2" fmla="val 67339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8" name="前にうごいて…"/>
          <p:cNvSpPr txBox="1"/>
          <p:nvPr/>
        </p:nvSpPr>
        <p:spPr>
          <a:xfrm>
            <a:off x="8605007" y="2988997"/>
            <a:ext cx="3924301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前にうごいて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2秒後に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右に回転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2秒後に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止まるよ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IchigoDakeを…"/>
          <p:cNvSpPr txBox="1"/>
          <p:nvPr/>
        </p:nvSpPr>
        <p:spPr>
          <a:xfrm>
            <a:off x="2086256" y="7253506"/>
            <a:ext cx="485648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ひきぬく</a:t>
            </a:r>
          </a:p>
        </p:txBody>
      </p:sp>
      <p:pic>
        <p:nvPicPr>
          <p:cNvPr id="99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矢印"/>
          <p:cNvSpPr/>
          <p:nvPr/>
        </p:nvSpPr>
        <p:spPr>
          <a:xfrm flipH="1" rot="162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02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1000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96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7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8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9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001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3" name="矢印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4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1005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LOAD…"/>
          <p:cNvSpPr txBox="1"/>
          <p:nvPr/>
        </p:nvSpPr>
        <p:spPr>
          <a:xfrm>
            <a:off x="390525" y="374650"/>
            <a:ext cx="12223750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LOAD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LIST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OUT33:WAIT120:OUT0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OUT17:WAIT120:OUT0</a:t>
            </a:r>
          </a:p>
        </p:txBody>
      </p:sp>
      <p:pic>
        <p:nvPicPr>
          <p:cNvPr id="100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F2、エンター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F2、エンター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F4</a:t>
            </a:r>
          </a:p>
        </p:txBody>
      </p:sp>
      <p:grpSp>
        <p:nvGrpSpPr>
          <p:cNvPr id="1013" name="グループ"/>
          <p:cNvGrpSpPr/>
          <p:nvPr/>
        </p:nvGrpSpPr>
        <p:grpSpPr>
          <a:xfrm>
            <a:off x="2791824" y="374854"/>
            <a:ext cx="589658" cy="585677"/>
            <a:chOff x="0" y="0"/>
            <a:chExt cx="589657" cy="585675"/>
          </a:xfrm>
        </p:grpSpPr>
        <p:sp>
          <p:nvSpPr>
            <p:cNvPr id="1010" name="正方形"/>
            <p:cNvSpPr/>
            <p:nvPr/>
          </p:nvSpPr>
          <p:spPr>
            <a:xfrm>
              <a:off x="0" y="0"/>
              <a:ext cx="589658" cy="5856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1" name="線"/>
            <p:cNvSpPr/>
            <p:nvPr/>
          </p:nvSpPr>
          <p:spPr>
            <a:xfrm flipH="1" flipV="1">
              <a:off x="83849" y="395508"/>
              <a:ext cx="364918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2" name="線"/>
            <p:cNvSpPr/>
            <p:nvPr/>
          </p:nvSpPr>
          <p:spPr>
            <a:xfrm flipH="1">
              <a:off x="431206" y="158962"/>
              <a:ext cx="1929" cy="25885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1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円形"/>
          <p:cNvSpPr/>
          <p:nvPr/>
        </p:nvSpPr>
        <p:spPr>
          <a:xfrm>
            <a:off x="725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6" name="F2"/>
          <p:cNvSpPr txBox="1"/>
          <p:nvPr/>
        </p:nvSpPr>
        <p:spPr>
          <a:xfrm>
            <a:off x="869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sp>
        <p:nvSpPr>
          <p:cNvPr id="1017" name="プログラム！"/>
          <p:cNvSpPr txBox="1"/>
          <p:nvPr/>
        </p:nvSpPr>
        <p:spPr>
          <a:xfrm>
            <a:off x="85186" y="5027840"/>
            <a:ext cx="60029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プログラム！</a:t>
            </a:r>
          </a:p>
        </p:txBody>
      </p:sp>
      <p:grpSp>
        <p:nvGrpSpPr>
          <p:cNvPr id="1021" name="グループ"/>
          <p:cNvGrpSpPr/>
          <p:nvPr/>
        </p:nvGrpSpPr>
        <p:grpSpPr>
          <a:xfrm>
            <a:off x="2779960" y="1009854"/>
            <a:ext cx="589658" cy="585677"/>
            <a:chOff x="0" y="0"/>
            <a:chExt cx="589657" cy="585675"/>
          </a:xfrm>
        </p:grpSpPr>
        <p:sp>
          <p:nvSpPr>
            <p:cNvPr id="1018" name="正方形"/>
            <p:cNvSpPr/>
            <p:nvPr/>
          </p:nvSpPr>
          <p:spPr>
            <a:xfrm>
              <a:off x="0" y="0"/>
              <a:ext cx="589658" cy="5856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9" name="線"/>
            <p:cNvSpPr/>
            <p:nvPr/>
          </p:nvSpPr>
          <p:spPr>
            <a:xfrm flipH="1" flipV="1">
              <a:off x="83849" y="395508"/>
              <a:ext cx="364918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0" name="線"/>
            <p:cNvSpPr/>
            <p:nvPr/>
          </p:nvSpPr>
          <p:spPr>
            <a:xfrm flipH="1">
              <a:off x="431206" y="158962"/>
              <a:ext cx="1929" cy="25885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22" name="円形"/>
          <p:cNvSpPr/>
          <p:nvPr/>
        </p:nvSpPr>
        <p:spPr>
          <a:xfrm>
            <a:off x="1563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3" name="F4"/>
          <p:cNvSpPr txBox="1"/>
          <p:nvPr/>
        </p:nvSpPr>
        <p:spPr>
          <a:xfrm>
            <a:off x="170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https://na-s.jp/camrobo.html"/>
          <p:cNvSpPr txBox="1"/>
          <p:nvPr/>
        </p:nvSpPr>
        <p:spPr>
          <a:xfrm>
            <a:off x="3719385" y="9198760"/>
            <a:ext cx="556603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https://na-s.jp/camrobo.html</a:t>
            </a:r>
          </a:p>
        </p:txBody>
      </p:sp>
      <p:pic>
        <p:nvPicPr>
          <p:cNvPr id="10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665" y="72240"/>
            <a:ext cx="11967470" cy="916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2785" y="897185"/>
            <a:ext cx="7959230" cy="7959230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越前がにロボコンミニコース"/>
          <p:cNvSpPr txBox="1"/>
          <p:nvPr/>
        </p:nvSpPr>
        <p:spPr>
          <a:xfrm>
            <a:off x="3505453" y="127000"/>
            <a:ext cx="599389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越前がにロボコンミニコース</a:t>
            </a:r>
          </a:p>
        </p:txBody>
      </p:sp>
      <p:sp>
        <p:nvSpPr>
          <p:cNvPr id="1030" name="自由に走らせてみよう！"/>
          <p:cNvSpPr txBox="1"/>
          <p:nvPr/>
        </p:nvSpPr>
        <p:spPr>
          <a:xfrm>
            <a:off x="3727449" y="9067800"/>
            <a:ext cx="5143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自由に走らせてみよう！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グループ"/>
          <p:cNvGrpSpPr/>
          <p:nvPr/>
        </p:nvGrpSpPr>
        <p:grpSpPr>
          <a:xfrm>
            <a:off x="227446" y="-704850"/>
            <a:ext cx="12646487" cy="10634217"/>
            <a:chOff x="0" y="0"/>
            <a:chExt cx="12646485" cy="10634215"/>
          </a:xfrm>
        </p:grpSpPr>
        <p:sp>
          <p:nvSpPr>
            <p:cNvPr id="1032" name="10 OUT33…"/>
            <p:cNvSpPr txBox="1"/>
            <p:nvPr/>
          </p:nvSpPr>
          <p:spPr>
            <a:xfrm>
              <a:off x="264733" y="3134513"/>
              <a:ext cx="12020441" cy="259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10 OUT33</a:t>
              </a:r>
            </a:p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20 IF ANA(2)&lt;600 CONT</a:t>
              </a:r>
            </a:p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30 OUT0</a:t>
              </a:r>
            </a:p>
          </p:txBody>
        </p:sp>
        <p:sp>
          <p:nvSpPr>
            <p:cNvPr id="1033" name="右センサーが…"/>
            <p:cNvSpPr txBox="1"/>
            <p:nvPr/>
          </p:nvSpPr>
          <p:spPr>
            <a:xfrm>
              <a:off x="5459511" y="4205927"/>
              <a:ext cx="6776543" cy="2606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defTabSz="379729">
                <a:defRPr sz="52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pPr>
              <a:r>
                <a:t>右センサーが</a:t>
              </a:r>
            </a:p>
            <a:p>
              <a:pPr defTabSz="379729">
                <a:defRPr sz="52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pPr>
              <a:r>
                <a:t>くろになるまですすむ</a:t>
              </a:r>
            </a:p>
          </p:txBody>
        </p:sp>
        <p:sp>
          <p:nvSpPr>
            <p:cNvPr id="1034" name="10 OUT33…"/>
            <p:cNvSpPr txBox="1"/>
            <p:nvPr/>
          </p:nvSpPr>
          <p:spPr>
            <a:xfrm>
              <a:off x="264733" y="6969913"/>
              <a:ext cx="12020441" cy="325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10 OUT33</a:t>
              </a:r>
            </a:p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20 IF ANA(</a:t>
              </a:r>
              <a:r>
                <a:rPr>
                  <a:solidFill>
                    <a:schemeClr val="accent2"/>
                  </a:solidFill>
                </a:rPr>
                <a:t>0</a:t>
              </a:r>
              <a:r>
                <a:t>)</a:t>
              </a:r>
              <a:r>
                <a:rPr>
                  <a:solidFill>
                    <a:schemeClr val="accent5"/>
                  </a:solidFill>
                </a:rPr>
                <a:t>&gt;</a:t>
              </a:r>
              <a:r>
                <a:t>600 CONT</a:t>
              </a:r>
            </a:p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30 OUT0</a:t>
              </a:r>
            </a:p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</a:p>
          </p:txBody>
        </p:sp>
        <p:sp>
          <p:nvSpPr>
            <p:cNvPr id="1035" name="左センサーが…"/>
            <p:cNvSpPr txBox="1"/>
            <p:nvPr/>
          </p:nvSpPr>
          <p:spPr>
            <a:xfrm>
              <a:off x="5459511" y="8027243"/>
              <a:ext cx="6776543" cy="2606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defTabSz="379729">
                <a:defRPr sz="52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pPr>
              <a:r>
                <a:rPr>
                  <a:solidFill>
                    <a:schemeClr val="accent2"/>
                  </a:solidFill>
                </a:rPr>
                <a:t>左</a:t>
              </a:r>
              <a:r>
                <a:t>センサーが</a:t>
              </a:r>
            </a:p>
            <a:p>
              <a:pPr defTabSz="379729">
                <a:defRPr sz="52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pPr>
              <a:r>
                <a:rPr>
                  <a:solidFill>
                    <a:schemeClr val="accent5"/>
                  </a:solidFill>
                </a:rPr>
                <a:t>しろ</a:t>
              </a:r>
              <a:r>
                <a:t>になるまですすむ</a:t>
              </a:r>
            </a:p>
          </p:txBody>
        </p:sp>
        <p:pic>
          <p:nvPicPr>
            <p:cNvPr id="1036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27161" y="0"/>
              <a:ext cx="3819325" cy="325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7" name="光センサーをつかう"/>
            <p:cNvSpPr txBox="1"/>
            <p:nvPr/>
          </p:nvSpPr>
          <p:spPr>
            <a:xfrm>
              <a:off x="0" y="384611"/>
              <a:ext cx="9365854" cy="2606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8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光センサーをつかう</a:t>
              </a:r>
            </a:p>
          </p:txBody>
        </p:sp>
        <p:sp>
          <p:nvSpPr>
            <p:cNvPr id="1038" name="矢印"/>
            <p:cNvSpPr/>
            <p:nvPr/>
          </p:nvSpPr>
          <p:spPr>
            <a:xfrm>
              <a:off x="7423311" y="2305049"/>
              <a:ext cx="1112243" cy="1013223"/>
            </a:xfrm>
            <a:prstGeom prst="rightArrow">
              <a:avLst>
                <a:gd name="adj1" fmla="val 32000"/>
                <a:gd name="adj2" fmla="val 70255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ロボットプログラミング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ロボットプログラミング</a:t>
            </a:r>
          </a:p>
          <a:p>
            <a:pPr/>
            <a:r>
              <a:t>できた！</a:t>
            </a:r>
          </a:p>
        </p:txBody>
      </p:sp>
      <p:pic>
        <p:nvPicPr>
          <p:cNvPr id="10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1045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50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1046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47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48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49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052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1053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86" y="-111625"/>
            <a:ext cx="4016627" cy="6267555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これがコンピューター！…"/>
          <p:cNvSpPr txBox="1"/>
          <p:nvPr>
            <p:ph type="title"/>
          </p:nvPr>
        </p:nvSpPr>
        <p:spPr>
          <a:xfrm>
            <a:off x="2298038" y="6612729"/>
            <a:ext cx="8879616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92" name="矢印"/>
          <p:cNvSpPr/>
          <p:nvPr/>
        </p:nvSpPr>
        <p:spPr>
          <a:xfrm rot="16200000">
            <a:off x="5465530" y="4796177"/>
            <a:ext cx="207373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3" name="（IchigoDakeは980円〜）"/>
          <p:cNvSpPr txBox="1"/>
          <p:nvPr/>
        </p:nvSpPr>
        <p:spPr>
          <a:xfrm>
            <a:off x="2298038" y="8766702"/>
            <a:ext cx="8879616" cy="93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（IchigoDakeは980円〜）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1056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10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062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533" y="90020"/>
            <a:ext cx="8209216" cy="4681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0837" t="0" r="0" b="0"/>
          <a:stretch>
            <a:fillRect/>
          </a:stretch>
        </p:blipFill>
        <p:spPr>
          <a:xfrm>
            <a:off x="6776569" y="5686170"/>
            <a:ext cx="6475610" cy="4063807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青森市営バスでのIoT…"/>
          <p:cNvSpPr txBox="1"/>
          <p:nvPr/>
        </p:nvSpPr>
        <p:spPr>
          <a:xfrm>
            <a:off x="-498009" y="6748208"/>
            <a:ext cx="7831258" cy="1939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3500"/>
            </a:pPr>
            <a:r>
              <a:t>青森市営バスでのIoT</a:t>
            </a:r>
          </a:p>
          <a:p>
            <a:pPr defTabSz="821531">
              <a:defRPr sz="3500"/>
            </a:pPr>
            <a:r>
              <a:t>IchigoJam + MixSoda + GPS</a:t>
            </a:r>
          </a:p>
          <a:p>
            <a:pPr defTabSz="821531">
              <a:defRPr sz="3500"/>
            </a:pPr>
            <a:r>
              <a:t>車載器2万円、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月額150円/台</a:t>
            </a:r>
            <a:r>
              <a:t>！</a:t>
            </a:r>
          </a:p>
        </p:txBody>
      </p:sp>
      <p:sp>
        <p:nvSpPr>
          <p:cNvPr id="1067" name="青森の小学生が…"/>
          <p:cNvSpPr txBox="1"/>
          <p:nvPr/>
        </p:nvSpPr>
        <p:spPr>
          <a:xfrm>
            <a:off x="8189797" y="990982"/>
            <a:ext cx="5018406" cy="3286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500"/>
            </a:pPr>
            <a:r>
              <a:t>青森の小学生が</a:t>
            </a:r>
          </a:p>
          <a:p>
            <a:pPr defTabSz="821531">
              <a:defRPr sz="3500"/>
            </a:pPr>
            <a:r>
              <a:t>組み立て</a:t>
            </a:r>
          </a:p>
          <a:p>
            <a:pPr defTabSz="821531">
              <a:defRPr sz="3500"/>
            </a:pPr>
            <a:r>
              <a:t>名前をつけた</a:t>
            </a:r>
          </a:p>
          <a:p>
            <a:pPr defTabSz="821531">
              <a:defRPr sz="3500"/>
            </a:pPr>
            <a:r>
              <a:t>IchigoJam が</a:t>
            </a:r>
          </a:p>
          <a:p>
            <a:pPr defTabSz="821531">
              <a:defRPr sz="3500"/>
            </a:pPr>
            <a:r>
              <a:t>バスに載って走ってる！</a:t>
            </a:r>
          </a:p>
        </p:txBody>
      </p:sp>
      <p:sp>
        <p:nvSpPr>
          <p:cNvPr id="1068" name="https://aomoricitybus.com/buslocation/"/>
          <p:cNvSpPr txBox="1"/>
          <p:nvPr/>
        </p:nvSpPr>
        <p:spPr>
          <a:xfrm>
            <a:off x="198864" y="4966982"/>
            <a:ext cx="7686422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/>
            </a:lvl1pPr>
          </a:lstStyle>
          <a:p>
            <a:pPr/>
            <a:r>
              <a:t>https://aomoricitybus.com/buslocation/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光センサーでコースを走ろう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光センサーでコースを走ろう</a:t>
            </a:r>
          </a:p>
        </p:txBody>
      </p:sp>
      <p:sp>
        <p:nvSpPr>
          <p:cNvPr id="1071" name="矢印"/>
          <p:cNvSpPr/>
          <p:nvPr/>
        </p:nvSpPr>
        <p:spPr>
          <a:xfrm rot="5400000">
            <a:off x="810914" y="6795947"/>
            <a:ext cx="1558926" cy="1260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174" y="14256"/>
                </a:moveTo>
                <a:lnTo>
                  <a:pt x="11174" y="21600"/>
                </a:lnTo>
                <a:lnTo>
                  <a:pt x="0" y="10800"/>
                </a:lnTo>
                <a:lnTo>
                  <a:pt x="11174" y="0"/>
                </a:lnTo>
                <a:lnTo>
                  <a:pt x="111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2" name="矢印"/>
          <p:cNvSpPr/>
          <p:nvPr/>
        </p:nvSpPr>
        <p:spPr>
          <a:xfrm rot="5400000">
            <a:off x="4976514" y="6795947"/>
            <a:ext cx="1558926" cy="1260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174" y="14256"/>
                </a:moveTo>
                <a:lnTo>
                  <a:pt x="11174" y="21600"/>
                </a:lnTo>
                <a:lnTo>
                  <a:pt x="0" y="10800"/>
                </a:lnTo>
                <a:lnTo>
                  <a:pt x="11174" y="0"/>
                </a:lnTo>
                <a:lnTo>
                  <a:pt x="111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3" name="ひかりをはんしゃさせ…"/>
          <p:cNvSpPr txBox="1"/>
          <p:nvPr/>
        </p:nvSpPr>
        <p:spPr>
          <a:xfrm>
            <a:off x="6753621" y="2498989"/>
            <a:ext cx="6093521" cy="4755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ひかりをはんしゃさせ</a:t>
            </a:r>
          </a:p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どれだけ暗いかを</a:t>
            </a:r>
          </a:p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0〜1023 で</a:t>
            </a:r>
          </a:p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そくてい</a:t>
            </a:r>
          </a:p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明るい　　　暗い</a:t>
            </a:r>
          </a:p>
        </p:txBody>
      </p:sp>
      <p:sp>
        <p:nvSpPr>
          <p:cNvPr id="1074" name="ANA(2)"/>
          <p:cNvSpPr txBox="1"/>
          <p:nvPr>
            <p:ph type="title"/>
          </p:nvPr>
        </p:nvSpPr>
        <p:spPr>
          <a:xfrm>
            <a:off x="323535" y="8521023"/>
            <a:ext cx="11544930" cy="1225492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ANA(2)</a:t>
            </a:r>
          </a:p>
        </p:txBody>
      </p:sp>
      <p:pic>
        <p:nvPicPr>
          <p:cNvPr id="107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8" y="645060"/>
            <a:ext cx="6918167" cy="5889090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ANA(0)"/>
          <p:cNvSpPr txBox="1"/>
          <p:nvPr/>
        </p:nvSpPr>
        <p:spPr>
          <a:xfrm>
            <a:off x="4514535" y="8521023"/>
            <a:ext cx="11544930" cy="1225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ANA(0)</a:t>
            </a:r>
          </a:p>
        </p:txBody>
      </p:sp>
      <p:sp>
        <p:nvSpPr>
          <p:cNvPr id="1077" name="線"/>
          <p:cNvSpPr/>
          <p:nvPr/>
        </p:nvSpPr>
        <p:spPr>
          <a:xfrm>
            <a:off x="7753837" y="7645400"/>
            <a:ext cx="4093089" cy="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8" name="0"/>
          <p:cNvSpPr txBox="1"/>
          <p:nvPr/>
        </p:nvSpPr>
        <p:spPr>
          <a:xfrm>
            <a:off x="7577759" y="7911761"/>
            <a:ext cx="41468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079" name="1023"/>
          <p:cNvSpPr txBox="1"/>
          <p:nvPr/>
        </p:nvSpPr>
        <p:spPr>
          <a:xfrm>
            <a:off x="11064189" y="7911761"/>
            <a:ext cx="131582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サーボでたまごを落とそう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サーボでたまごを落とそう</a:t>
            </a:r>
          </a:p>
        </p:txBody>
      </p:sp>
      <p:sp>
        <p:nvSpPr>
          <p:cNvPr id="1083" name="10 PWM 3,9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3,90:WAIT30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3,70:WAIT30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084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自分で学んでみよ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自分で学んでみよう</a:t>
            </a:r>
          </a:p>
        </p:txBody>
      </p:sp>
      <p:pic>
        <p:nvPicPr>
          <p:cNvPr id="10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090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091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092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095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096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097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098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099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100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101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102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103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104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105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106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107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108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109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110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111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112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113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114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115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116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117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118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119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120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121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22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123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124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125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126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127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128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661" y="-191042"/>
            <a:ext cx="11067478" cy="7674662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徳島県に、神山まるごと高専もスタート"/>
          <p:cNvSpPr txBox="1"/>
          <p:nvPr/>
        </p:nvSpPr>
        <p:spPr>
          <a:xfrm>
            <a:off x="730249" y="8191500"/>
            <a:ext cx="1154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徳島県に、神山まるごと高専もスタート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84"/>
            <a:ext cx="13004800" cy="7602431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https://kamiyama.ac.jp/"/>
          <p:cNvSpPr txBox="1"/>
          <p:nvPr/>
        </p:nvSpPr>
        <p:spPr>
          <a:xfrm>
            <a:off x="3556914" y="8382000"/>
            <a:ext cx="548457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https://kamiyama.ac.jp/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